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4" r:id="rId1"/>
  </p:sldMasterIdLst>
  <p:notesMasterIdLst>
    <p:notesMasterId r:id="rId25"/>
  </p:notesMasterIdLst>
  <p:handoutMasterIdLst>
    <p:handoutMasterId r:id="rId26"/>
  </p:handoutMasterIdLst>
  <p:sldIdLst>
    <p:sldId id="292" r:id="rId2"/>
    <p:sldId id="294" r:id="rId3"/>
    <p:sldId id="314" r:id="rId4"/>
    <p:sldId id="344" r:id="rId5"/>
    <p:sldId id="318" r:id="rId6"/>
    <p:sldId id="340" r:id="rId7"/>
    <p:sldId id="337" r:id="rId8"/>
    <p:sldId id="346" r:id="rId9"/>
    <p:sldId id="341" r:id="rId10"/>
    <p:sldId id="339" r:id="rId11"/>
    <p:sldId id="347" r:id="rId12"/>
    <p:sldId id="348" r:id="rId13"/>
    <p:sldId id="349" r:id="rId14"/>
    <p:sldId id="342" r:id="rId15"/>
    <p:sldId id="343" r:id="rId16"/>
    <p:sldId id="350" r:id="rId17"/>
    <p:sldId id="312" r:id="rId18"/>
    <p:sldId id="321" r:id="rId19"/>
    <p:sldId id="336" r:id="rId20"/>
    <p:sldId id="328" r:id="rId21"/>
    <p:sldId id="329" r:id="rId22"/>
    <p:sldId id="330" r:id="rId23"/>
    <p:sldId id="331" r:id="rId24"/>
  </p:sldIdLst>
  <p:sldSz cx="12195175" cy="6858000"/>
  <p:notesSz cx="6858000" cy="9144000"/>
  <p:embeddedFontLst>
    <p:embeddedFont>
      <p:font typeface="Arial" panose="020B0604020202020204" pitchFamily="3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Merriweather Light" panose="00000400000000000000" pitchFamily="2" charset="0"/>
      <p:regular r:id="rId37"/>
      <p:italic r:id="rId38"/>
    </p:embeddedFont>
    <p:embeddedFont>
      <p:font typeface="Merriweather Regular" panose="00000500000000000000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Light" panose="020B0306030504020204" pitchFamily="34" charset="0"/>
      <p:regular r:id="rId47"/>
      <p:italic r:id="rId48"/>
    </p:embeddedFont>
    <p:embeddedFont>
      <p:font typeface="Verdana" panose="020B0604030504040204" pitchFamily="34" charset="0"/>
      <p:regular r:id="rId49"/>
      <p:bold r:id="rId50"/>
      <p:italic r:id="rId51"/>
      <p:boldItalic r:id="rId52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00"/>
    <a:srgbClr val="B8E6CB"/>
    <a:srgbClr val="55C382"/>
    <a:srgbClr val="7A8285"/>
    <a:srgbClr val="633F2B"/>
    <a:srgbClr val="522980"/>
    <a:srgbClr val="6687C3"/>
    <a:srgbClr val="171D42"/>
    <a:srgbClr val="63A593"/>
    <a:srgbClr val="921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20" autoAdjust="0"/>
    <p:restoredTop sz="94647"/>
  </p:normalViewPr>
  <p:slideViewPr>
    <p:cSldViewPr snapToGrid="0">
      <p:cViewPr varScale="1">
        <p:scale>
          <a:sx n="82" d="100"/>
          <a:sy n="82" d="100"/>
        </p:scale>
        <p:origin x="816" y="72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04/12/2023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04/12/2023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wi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62CE6B0-FF3C-CF49-927B-7C1CAFBA77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4714" y="-2477"/>
            <a:ext cx="3220286" cy="1266181"/>
          </a:xfrm>
          <a:prstGeom prst="rect">
            <a:avLst/>
          </a:prstGeom>
        </p:spPr>
      </p:pic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4D62D96-7CE2-2344-B4CA-17FC5B3B9FCF}" type="datetime1">
              <a:rPr lang="nl-NL" noProof="0" smtClean="0"/>
              <a:t>4-12-2023</a:t>
            </a:fld>
            <a:endParaRPr lang="nl-NL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  <a:endParaRPr lang="nl-NL" noProof="0" dirty="0"/>
          </a:p>
        </p:txBody>
      </p:sp>
      <p:sp>
        <p:nvSpPr>
          <p:cNvPr id="15" name="Tijdelijke aanduiding voor tekst 32">
            <a:extLst>
              <a:ext uri="{FF2B5EF4-FFF2-40B4-BE49-F238E27FC236}">
                <a16:creationId xmlns:a16="http://schemas.microsoft.com/office/drawing/2014/main" id="{E9C4D7DF-C2D6-2444-A1B2-F13AB0C20B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800328"/>
            <a:ext cx="5038725" cy="21716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16" name="Tijdelijke aanduiding voor tekst 34">
            <a:extLst>
              <a:ext uri="{FF2B5EF4-FFF2-40B4-BE49-F238E27FC236}">
                <a16:creationId xmlns:a16="http://schemas.microsoft.com/office/drawing/2014/main" id="{817F154B-050E-E24D-A94F-C5AD3C557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A284BAF-F2F6-0C49-8F10-07C3F0C1AB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892" y="0"/>
            <a:ext cx="1490400" cy="12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4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 + afbeelding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nl-NL" noProof="0" dirty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563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8552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5721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B17AB4-0082-C545-AE10-6CD4E22A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96D777D-6838-2241-A8F6-0E529C3774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0288A209-2549-E04C-A7F5-F3ED0DAE7EE3}" type="datetime1">
              <a:rPr lang="nl-NL" smtClean="0"/>
              <a:t>4-12-2023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BF44BFE7-5102-9D42-BA8A-030BB463D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C0DAA6A-6597-4940-9557-816C0CE65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64D8FA4-547A-4342-879C-1FE0D71CD7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3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 + afbeelding link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  <a:endParaRPr lang="nl-NL" noProof="0" dirty="0"/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1"/>
            <a:ext cx="5581650" cy="563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53039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574756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EB800D9-500C-9B4B-9ADB-B45DA2C4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C9F9180-932F-384C-888A-B304577C4C7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3A01C14D-06D9-604F-9B87-EF7E69EF7442}" type="datetime1">
              <a:rPr lang="nl-NL" smtClean="0"/>
              <a:t>4-12-2023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5FF12FFF-9CB7-6E41-A2EE-AD8FBF779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A19DAFF-1035-8E49-9C9B-6CEAD96306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942A0F47-0EC0-E242-A294-E052660545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20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rgbClr val="7A8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2AC2222-DE00-DD45-AB64-605B78E46E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2089" y="-7808"/>
            <a:ext cx="3248220" cy="1277164"/>
          </a:xfrm>
          <a:prstGeom prst="rect">
            <a:avLst/>
          </a:prstGeom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C3DDE77D-D71F-704C-A2D4-463407928C14}"/>
              </a:ext>
            </a:extLst>
          </p:cNvPr>
          <p:cNvSpPr txBox="1"/>
          <p:nvPr/>
        </p:nvSpPr>
        <p:spPr>
          <a:xfrm>
            <a:off x="4315333" y="5861671"/>
            <a:ext cx="3529584" cy="19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© UMC Utrecht / Utrecht University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733AA642-5FC3-A649-8D82-91CB9D7210E1}"/>
              </a:ext>
            </a:extLst>
          </p:cNvPr>
          <p:cNvSpPr/>
          <p:nvPr/>
        </p:nvSpPr>
        <p:spPr>
          <a:xfrm>
            <a:off x="2317751" y="3267706"/>
            <a:ext cx="7524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information in this presentation has been compiled with the utmost care, 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but no rights can be derived from its contents.</a:t>
            </a:r>
            <a:endParaRPr lang="nl-NL" sz="1200" b="0" i="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8F262F07-769F-7344-8831-7C11624C7EB8}"/>
              </a:ext>
            </a:extLst>
          </p:cNvPr>
          <p:cNvSpPr/>
          <p:nvPr userDrawn="1"/>
        </p:nvSpPr>
        <p:spPr>
          <a:xfrm>
            <a:off x="10305288" y="521643"/>
            <a:ext cx="15530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nl-NL" sz="1200" b="0" i="0" u="none" kern="1200" cap="all" baseline="0" noProof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DISCLAIMER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0EA5D1-35B0-864B-894C-318E96B18B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342" y="-3175"/>
            <a:ext cx="1490400" cy="12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67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22" pos="5134">
          <p15:clr>
            <a:srgbClr val="FBAE40"/>
          </p15:clr>
        </p15:guide>
        <p15:guide id="23" pos="5043">
          <p15:clr>
            <a:srgbClr val="FBAE40"/>
          </p15:clr>
        </p15:guide>
        <p15:guide id="24" orient="horz" pos="377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F9C9F6-2451-9347-8A46-50DAE1570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EC17950-828F-524B-BDC9-5F7D1E1B325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D10B9923-703D-E242-B752-4EC09837538A}" type="datetime1">
              <a:rPr lang="nl-NL" smtClean="0"/>
              <a:t>4-12-2023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CBBF8C73-AF62-4042-9B50-E52E9A912B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B480C3B-9852-2F49-A19C-0ADB0A458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A2A13AF-C3C6-F04B-882E-E7DE42D2F0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04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Alleen teks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 des </a:t>
            </a:r>
            <a:r>
              <a:rPr lang="nl-NL" noProof="0" dirty="0" err="1"/>
              <a:t>earcit</a:t>
            </a:r>
            <a:r>
              <a:rPr lang="nl-NL" noProof="0" dirty="0"/>
              <a:t>, </a:t>
            </a:r>
            <a:r>
              <a:rPr lang="nl-NL" noProof="0" dirty="0" err="1"/>
              <a:t>ium</a:t>
            </a:r>
            <a:r>
              <a:rPr lang="nl-NL" noProof="0" dirty="0"/>
              <a:t> ad </a:t>
            </a:r>
            <a:r>
              <a:rPr lang="nl-NL" noProof="0" dirty="0" err="1"/>
              <a:t>quam</a:t>
            </a:r>
            <a:r>
              <a:rPr lang="nl-NL" noProof="0" dirty="0"/>
              <a:t> </a:t>
            </a:r>
            <a:r>
              <a:rPr lang="nl-NL" noProof="0" dirty="0" err="1"/>
              <a:t>faccupt</a:t>
            </a:r>
            <a:r>
              <a:rPr lang="nl-NL" noProof="0" dirty="0"/>
              <a:t> </a:t>
            </a:r>
            <a:r>
              <a:rPr lang="nl-NL" noProof="0" dirty="0" err="1"/>
              <a:t>atiature</a:t>
            </a:r>
            <a:r>
              <a:rPr lang="nl-NL" noProof="0" dirty="0"/>
              <a:t>, </a:t>
            </a:r>
            <a:r>
              <a:rPr lang="nl-NL" noProof="0" dirty="0" err="1"/>
              <a:t>qui</a:t>
            </a:r>
            <a:r>
              <a:rPr lang="nl-NL" noProof="0" dirty="0"/>
              <a:t> </a:t>
            </a:r>
            <a:r>
              <a:rPr lang="nl-NL" noProof="0" dirty="0" err="1"/>
              <a:t>officipis</a:t>
            </a:r>
            <a:r>
              <a:rPr lang="nl-NL" noProof="0" dirty="0"/>
              <a:t> </a:t>
            </a:r>
            <a:r>
              <a:rPr lang="nl-NL" noProof="0" dirty="0" err="1"/>
              <a:t>dolupta</a:t>
            </a:r>
            <a:r>
              <a:rPr lang="nl-NL" noProof="0" dirty="0"/>
              <a:t> </a:t>
            </a:r>
            <a:r>
              <a:rPr lang="nl-NL" noProof="0" dirty="0" err="1"/>
              <a:t>spereium</a:t>
            </a:r>
            <a:r>
              <a:rPr lang="nl-NL" noProof="0" dirty="0"/>
              <a:t> </a:t>
            </a:r>
            <a:r>
              <a:rPr lang="nl-NL" noProof="0" dirty="0" err="1"/>
              <a:t>quias</a:t>
            </a:r>
            <a:r>
              <a:rPr lang="nl-NL" noProof="0" dirty="0"/>
              <a:t> </a:t>
            </a:r>
            <a:r>
              <a:rPr lang="nl-NL" noProof="0" dirty="0" err="1"/>
              <a:t>sum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min </a:t>
            </a:r>
            <a:r>
              <a:rPr lang="nl-NL" noProof="0" dirty="0" err="1"/>
              <a:t>prae</a:t>
            </a:r>
            <a:r>
              <a:rPr lang="nl-NL" noProof="0" dirty="0"/>
              <a:t> nam </a:t>
            </a:r>
            <a:r>
              <a:rPr lang="nl-NL" noProof="0" dirty="0" err="1"/>
              <a:t>aut</a:t>
            </a:r>
            <a:r>
              <a:rPr lang="nl-NL" noProof="0" dirty="0"/>
              <a:t> que </a:t>
            </a:r>
            <a:r>
              <a:rPr lang="nl-NL" noProof="0" dirty="0" err="1"/>
              <a:t>nobitatur</a:t>
            </a:r>
            <a:r>
              <a:rPr lang="nl-NL" noProof="0" dirty="0"/>
              <a:t>, </a:t>
            </a:r>
            <a:r>
              <a:rPr lang="nl-NL" noProof="0" dirty="0" err="1"/>
              <a:t>cus</a:t>
            </a:r>
            <a:r>
              <a:rPr lang="nl-NL" noProof="0" dirty="0"/>
              <a:t> </a:t>
            </a:r>
            <a:r>
              <a:rPr lang="nl-NL" noProof="0" dirty="0" err="1"/>
              <a:t>eario</a:t>
            </a:r>
            <a:r>
              <a:rPr lang="nl-NL" noProof="0" dirty="0"/>
              <a:t> </a:t>
            </a:r>
            <a:r>
              <a:rPr lang="nl-NL" noProof="0" dirty="0" err="1"/>
              <a:t>omnihic</a:t>
            </a:r>
            <a:r>
              <a:rPr lang="nl-NL" noProof="0" dirty="0"/>
              <a:t> </a:t>
            </a:r>
            <a:r>
              <a:rPr lang="nl-NL" noProof="0" dirty="0" err="1"/>
              <a:t>aeruptur</a:t>
            </a:r>
            <a:r>
              <a:rPr lang="nl-NL" noProof="0" dirty="0"/>
              <a:t>, </a:t>
            </a:r>
            <a:r>
              <a:rPr lang="nl-NL" noProof="0" dirty="0" err="1"/>
              <a:t>sunt</a:t>
            </a:r>
            <a:r>
              <a:rPr lang="nl-NL" noProof="0" dirty="0"/>
              <a:t> </a:t>
            </a:r>
            <a:r>
              <a:rPr lang="nl-NL" noProof="0" dirty="0" err="1"/>
              <a:t>eruptat</a:t>
            </a:r>
            <a:r>
              <a:rPr lang="nl-NL" noProof="0" dirty="0"/>
              <a:t> </a:t>
            </a:r>
            <a:r>
              <a:rPr lang="nl-NL" noProof="0" dirty="0" err="1"/>
              <a:t>volorep</a:t>
            </a:r>
            <a:r>
              <a:rPr lang="nl-NL" noProof="0" dirty="0"/>
              <a:t>. &lt;Max. 70 woorden&gt; </a:t>
            </a:r>
          </a:p>
        </p:txBody>
      </p:sp>
    </p:spTree>
    <p:extLst>
      <p:ext uri="{BB962C8B-B14F-4D97-AF65-F5344CB8AC3E}">
        <p14:creationId xmlns:p14="http://schemas.microsoft.com/office/powerpoint/2010/main" val="1077527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orblad wit + afbeeldin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E8B8C369-1FE7-A843-9B43-8D475A19F863}" type="datetime1">
              <a:rPr lang="nl-NL" noProof="0" smtClean="0"/>
              <a:t>4-12-2023</a:t>
            </a:fld>
            <a:endParaRPr lang="nl-NL" noProof="0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Place your attention-grabbing headline here</a:t>
            </a:r>
            <a:endParaRPr lang="nl-NL" noProof="0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9DE1A5E-DC3E-1F4F-8914-DFC0E0D5CA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92" y="0"/>
            <a:ext cx="1490400" cy="126618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717521B-7A6F-8B44-8594-C3567E55007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54714" y="-2477"/>
            <a:ext cx="3220286" cy="12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5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20" orient="horz" pos="754">
          <p15:clr>
            <a:srgbClr val="FBAE40"/>
          </p15:clr>
        </p15:guide>
        <p15:guide id="21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leen teks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D425E5C-E8EA-6F49-9875-F8C0507CED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 des </a:t>
            </a:r>
            <a:r>
              <a:rPr lang="nl-NL" noProof="0" dirty="0" err="1"/>
              <a:t>earcit</a:t>
            </a:r>
            <a:r>
              <a:rPr lang="nl-NL" noProof="0" dirty="0"/>
              <a:t>, </a:t>
            </a:r>
            <a:r>
              <a:rPr lang="nl-NL" noProof="0" dirty="0" err="1"/>
              <a:t>ium</a:t>
            </a:r>
            <a:r>
              <a:rPr lang="nl-NL" noProof="0" dirty="0"/>
              <a:t> ad </a:t>
            </a:r>
            <a:r>
              <a:rPr lang="nl-NL" noProof="0" dirty="0" err="1"/>
              <a:t>quam</a:t>
            </a:r>
            <a:r>
              <a:rPr lang="nl-NL" noProof="0" dirty="0"/>
              <a:t> </a:t>
            </a:r>
            <a:r>
              <a:rPr lang="nl-NL" noProof="0" dirty="0" err="1"/>
              <a:t>faccupt</a:t>
            </a:r>
            <a:r>
              <a:rPr lang="nl-NL" noProof="0" dirty="0"/>
              <a:t> </a:t>
            </a:r>
            <a:r>
              <a:rPr lang="nl-NL" noProof="0" dirty="0" err="1"/>
              <a:t>atiature</a:t>
            </a:r>
            <a:r>
              <a:rPr lang="nl-NL" noProof="0" dirty="0"/>
              <a:t>, </a:t>
            </a:r>
            <a:r>
              <a:rPr lang="nl-NL" noProof="0" dirty="0" err="1"/>
              <a:t>qui</a:t>
            </a:r>
            <a:r>
              <a:rPr lang="nl-NL" noProof="0" dirty="0"/>
              <a:t> </a:t>
            </a:r>
            <a:r>
              <a:rPr lang="nl-NL" noProof="0" dirty="0" err="1"/>
              <a:t>officipis</a:t>
            </a:r>
            <a:r>
              <a:rPr lang="nl-NL" noProof="0" dirty="0"/>
              <a:t> </a:t>
            </a:r>
            <a:r>
              <a:rPr lang="nl-NL" noProof="0" dirty="0" err="1"/>
              <a:t>dolupta</a:t>
            </a:r>
            <a:r>
              <a:rPr lang="nl-NL" noProof="0" dirty="0"/>
              <a:t> </a:t>
            </a:r>
            <a:r>
              <a:rPr lang="nl-NL" noProof="0" dirty="0" err="1"/>
              <a:t>spereium</a:t>
            </a:r>
            <a:r>
              <a:rPr lang="nl-NL" noProof="0" dirty="0"/>
              <a:t> </a:t>
            </a:r>
            <a:r>
              <a:rPr lang="nl-NL" noProof="0" dirty="0" err="1"/>
              <a:t>quias</a:t>
            </a:r>
            <a:r>
              <a:rPr lang="nl-NL" noProof="0" dirty="0"/>
              <a:t> </a:t>
            </a:r>
            <a:r>
              <a:rPr lang="nl-NL" noProof="0" dirty="0" err="1"/>
              <a:t>sum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min </a:t>
            </a:r>
            <a:r>
              <a:rPr lang="nl-NL" noProof="0" dirty="0" err="1"/>
              <a:t>prae</a:t>
            </a:r>
            <a:r>
              <a:rPr lang="nl-NL" noProof="0" dirty="0"/>
              <a:t> nam </a:t>
            </a:r>
            <a:r>
              <a:rPr lang="nl-NL" noProof="0" dirty="0" err="1"/>
              <a:t>aut</a:t>
            </a:r>
            <a:r>
              <a:rPr lang="nl-NL" noProof="0" dirty="0"/>
              <a:t> que </a:t>
            </a:r>
            <a:r>
              <a:rPr lang="nl-NL" noProof="0" dirty="0" err="1"/>
              <a:t>nobitatur</a:t>
            </a:r>
            <a:r>
              <a:rPr lang="nl-NL" noProof="0" dirty="0"/>
              <a:t>, </a:t>
            </a:r>
            <a:r>
              <a:rPr lang="nl-NL" noProof="0" dirty="0" err="1"/>
              <a:t>cus</a:t>
            </a:r>
            <a:r>
              <a:rPr lang="nl-NL" noProof="0" dirty="0"/>
              <a:t> </a:t>
            </a:r>
            <a:r>
              <a:rPr lang="nl-NL" noProof="0" dirty="0" err="1"/>
              <a:t>eario</a:t>
            </a:r>
            <a:r>
              <a:rPr lang="nl-NL" noProof="0" dirty="0"/>
              <a:t> </a:t>
            </a:r>
            <a:r>
              <a:rPr lang="nl-NL" noProof="0" dirty="0" err="1"/>
              <a:t>omnihic</a:t>
            </a:r>
            <a:r>
              <a:rPr lang="nl-NL" noProof="0" dirty="0"/>
              <a:t> </a:t>
            </a:r>
            <a:r>
              <a:rPr lang="nl-NL" noProof="0" dirty="0" err="1"/>
              <a:t>aeruptur</a:t>
            </a:r>
            <a:r>
              <a:rPr lang="nl-NL" noProof="0" dirty="0"/>
              <a:t>, </a:t>
            </a:r>
            <a:r>
              <a:rPr lang="nl-NL" noProof="0" dirty="0" err="1"/>
              <a:t>sunt</a:t>
            </a:r>
            <a:r>
              <a:rPr lang="nl-NL" noProof="0" dirty="0"/>
              <a:t> </a:t>
            </a:r>
            <a:r>
              <a:rPr lang="nl-NL" noProof="0" dirty="0" err="1"/>
              <a:t>eruptat</a:t>
            </a:r>
            <a:r>
              <a:rPr lang="nl-NL" noProof="0" dirty="0"/>
              <a:t> </a:t>
            </a:r>
            <a:r>
              <a:rPr lang="nl-NL" noProof="0" dirty="0" err="1"/>
              <a:t>volorep</a:t>
            </a:r>
            <a:r>
              <a:rPr lang="nl-NL" noProof="0" dirty="0"/>
              <a:t>. &lt;Max. 70 woorden&gt;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1A3DAA9-8AF0-7C46-B03C-02F8A942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8DC9581-8AD5-C648-BB8E-9D31869D60C4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E3644257-8379-5B43-A5A9-614D766C0287}" type="datetime1">
              <a:rPr lang="nl-NL" smtClean="0"/>
              <a:t>4-12-2023</a:t>
            </a:fld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64AAE69F-2601-A241-97EE-6D0BFF4F6E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97980A4-C468-0441-9D32-D00FC8CB25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07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785890F-2F70-5B4E-91D5-BFC5A6C2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5AA9414-3469-7F4E-B761-C24D5BE89DE8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5C654255-5407-1F42-BC6E-6F7215C8A215}" type="datetime1">
              <a:rPr lang="nl-NL" smtClean="0"/>
              <a:t>4-12-2023</a:t>
            </a:fld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8641AF80-3F9E-5F41-9FC0-4A62126AE3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512B20-AEAB-ED4D-913E-F86A9F66DD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B1C581C-5161-5249-9738-62F5A34E1F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B36D4ABE-88B2-634C-B56E-F52684ED82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43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 links, afbeelding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1"/>
            <a:ext cx="7561262" cy="5534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8"/>
            <a:ext cx="3636000" cy="4238715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esecto</a:t>
            </a:r>
            <a:r>
              <a:rPr lang="nl-NL" noProof="0" dirty="0"/>
              <a:t> </a:t>
            </a:r>
            <a:r>
              <a:rPr lang="nl-NL" noProof="0" dirty="0" err="1"/>
              <a:t>dolorumenis</a:t>
            </a:r>
            <a:r>
              <a:rPr lang="nl-NL" noProof="0" dirty="0"/>
              <a:t> </a:t>
            </a:r>
            <a:r>
              <a:rPr lang="nl-NL" noProof="0" dirty="0" err="1"/>
              <a:t>aritat</a:t>
            </a:r>
            <a:r>
              <a:rPr lang="nl-NL" noProof="0" dirty="0"/>
              <a:t> et. </a:t>
            </a:r>
            <a:br>
              <a:rPr lang="nl-NL" noProof="0" dirty="0"/>
            </a:br>
            <a:r>
              <a:rPr lang="nl-NL" noProof="0" dirty="0"/>
              <a:t>&lt;Max. 40 woorden &gt;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11A879A-8AE9-4642-9846-43F9368D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3C9BFED-950B-5D44-8647-57915D01AFF6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3FCF1622-BBFD-9E43-8366-C1FFF1F8EF75}" type="datetime1">
              <a:rPr lang="nl-NL" smtClean="0"/>
              <a:t>4-12-2023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12310AB9-BB9D-C744-A142-08E22DF7F2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0534A14-A76F-224F-927C-0D143A17A1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2A934AC-1CFC-6F42-9F92-35DF7B55AF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3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links, tekst rech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554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9C4ACB-0E7C-2E49-975D-15A9366B7B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2AB650-E7FC-9C49-B3D3-F486696077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286151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noProof="0" dirty="0"/>
              <a:t>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br>
              <a:rPr lang="nl-NL" noProof="0" dirty="0"/>
            </a:b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. </a:t>
            </a:r>
            <a:r>
              <a:rPr lang="nl-NL" noProof="0" dirty="0" err="1"/>
              <a:t>Molorepudit</a:t>
            </a:r>
            <a:r>
              <a:rPr lang="nl-NL" noProof="0" dirty="0"/>
              <a:t> </a:t>
            </a:r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.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r>
              <a:rPr lang="nl-NL" noProof="0" dirty="0"/>
              <a:t> es </a:t>
            </a:r>
            <a:r>
              <a:rPr lang="nl-NL" noProof="0" dirty="0" err="1"/>
              <a:t>nihition</a:t>
            </a:r>
            <a:r>
              <a:rPr lang="nl-NL" noProof="0" dirty="0"/>
              <a:t> </a:t>
            </a:r>
            <a:r>
              <a:rPr lang="nl-NL" noProof="0" dirty="0" err="1"/>
              <a:t>nonsecturi</a:t>
            </a:r>
            <a:r>
              <a:rPr lang="nl-NL" noProof="0" dirty="0"/>
              <a:t> </a:t>
            </a:r>
            <a:r>
              <a:rPr lang="nl-NL" noProof="0" dirty="0" err="1"/>
              <a:t>officidis</a:t>
            </a:r>
            <a:r>
              <a:rPr lang="nl-NL" noProof="0" dirty="0"/>
              <a:t> ex et que </a:t>
            </a:r>
            <a:r>
              <a:rPr lang="nl-NL" noProof="0" dirty="0" err="1"/>
              <a:t>esect</a:t>
            </a:r>
            <a:r>
              <a:rPr lang="nl-NL" noProof="0" dirty="0"/>
              <a:t>. </a:t>
            </a:r>
            <a:br>
              <a:rPr lang="nl-NL" noProof="0" dirty="0"/>
            </a:br>
            <a:r>
              <a:rPr lang="nl-NL" noProof="0" dirty="0"/>
              <a:t>&lt;Max. 40 woorden&gt;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37B5D16-162A-554F-A61D-A7E52C72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E3A4D6F-0051-0B4D-BB81-B095A7D20DD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0A6B5392-721E-564A-BA2F-EAE80BCCE18A}" type="datetime1">
              <a:rPr lang="nl-NL" smtClean="0"/>
              <a:t>4-12-2023</a:t>
            </a:fld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F495A5A0-0122-8847-A661-682AEC568F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5295" y="6153579"/>
            <a:ext cx="597441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F8D86DC-BB1F-A74E-A3B1-B23310E56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DDDDA04A-137B-BF47-A442-294053A7EE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9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rmvullende afbeeldin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4226309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rmvullende afbeelding + bijschri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&lt;Max. 40 woorden&gt; </a:t>
            </a:r>
          </a:p>
        </p:txBody>
      </p:sp>
    </p:spTree>
    <p:extLst>
      <p:ext uri="{BB962C8B-B14F-4D97-AF65-F5344CB8AC3E}">
        <p14:creationId xmlns:p14="http://schemas.microsoft.com/office/powerpoint/2010/main" val="1685997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ofdstuk / citaa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80848"/>
            <a:ext cx="11374640" cy="4459936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anose="02060503050406030704" pitchFamily="18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  <a:endParaRPr lang="nl-NL" noProof="0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640784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5865904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2079C86-6110-4848-A2CC-58ED58DB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01C4994-C59B-EF41-BC32-F6972465BEA8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C0908938-AB0E-3A4D-8A8F-E64EFCF74EEF}" type="datetime1">
              <a:rPr lang="nl-NL" smtClean="0"/>
              <a:t>4-12-2023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36B8F763-FA85-EF43-B208-0EB18872F1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8225" y="6153579"/>
            <a:ext cx="631148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E4D3D34-3D27-F640-BB59-3F0F6CA02C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03" y="6001295"/>
            <a:ext cx="799200" cy="678966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107641D6-A7CF-2C48-A269-0DB3D602BD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8807" y="5990197"/>
            <a:ext cx="1755045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22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83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18" r:id="rId4"/>
    <p:sldLayoutId id="2147483709" r:id="rId5"/>
    <p:sldLayoutId id="2147483720" r:id="rId6"/>
    <p:sldLayoutId id="2147483711" r:id="rId7"/>
    <p:sldLayoutId id="2147483712" r:id="rId8"/>
    <p:sldLayoutId id="2147483713" r:id="rId9"/>
    <p:sldLayoutId id="2147483714" r:id="rId10"/>
    <p:sldLayoutId id="2147483719" r:id="rId11"/>
    <p:sldLayoutId id="2147483716" r:id="rId12"/>
    <p:sldLayoutId id="2147483717" r:id="rId13"/>
    <p:sldLayoutId id="2147483726" r:id="rId1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l" defTabSz="914400" rtl="0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l" defTabSz="914400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3FC78C8-B707-9E4E-B4CF-A332724E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9612522-AC5B-D543-B1C2-EBC21EFCD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25" y="1196750"/>
            <a:ext cx="11374639" cy="4603578"/>
          </a:xfrm>
        </p:spPr>
        <p:txBody>
          <a:bodyPr/>
          <a:lstStyle/>
          <a:p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SUPER UPDATE</a:t>
            </a:r>
            <a:b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Integration of snRNA atlases of the adult human midbrain:</a:t>
            </a:r>
            <a:b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Benchmarks and Label Hierarchy</a:t>
            </a:r>
            <a:endParaRPr lang="nl-NL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46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Comparison hyperparameter tuning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906CA15-A4C9-34B2-5D21-AEF1188DEF0B}"/>
              </a:ext>
            </a:extLst>
          </p:cNvPr>
          <p:cNvSpPr/>
          <p:nvPr/>
        </p:nvSpPr>
        <p:spPr>
          <a:xfrm>
            <a:off x="5644421" y="3518069"/>
            <a:ext cx="1030253" cy="31085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 descr="A colorful blotches with text&#10;&#10;Description automatically generated">
            <a:extLst>
              <a:ext uri="{FF2B5EF4-FFF2-40B4-BE49-F238E27FC236}">
                <a16:creationId xmlns:a16="http://schemas.microsoft.com/office/drawing/2014/main" id="{F619A684-0AE7-739B-47BD-ED33F2DD0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61" y="2124349"/>
            <a:ext cx="4353211" cy="3409142"/>
          </a:xfrm>
          <a:prstGeom prst="rect">
            <a:avLst/>
          </a:prstGeom>
        </p:spPr>
      </p:pic>
      <p:pic>
        <p:nvPicPr>
          <p:cNvPr id="12" name="Picture 11" descr="A colorful blots on a white background&#10;&#10;Description automatically generated">
            <a:extLst>
              <a:ext uri="{FF2B5EF4-FFF2-40B4-BE49-F238E27FC236}">
                <a16:creationId xmlns:a16="http://schemas.microsoft.com/office/drawing/2014/main" id="{BE86018C-46CD-DB78-CEC0-1FE1788C9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339" y="2042283"/>
            <a:ext cx="4498724" cy="35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13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 descr="A close-up of a chart&#10;&#10;Description automatically generated">
            <a:extLst>
              <a:ext uri="{FF2B5EF4-FFF2-40B4-BE49-F238E27FC236}">
                <a16:creationId xmlns:a16="http://schemas.microsoft.com/office/drawing/2014/main" id="{30B0FE60-258B-C37C-1A21-3070E175C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582" y="2141620"/>
            <a:ext cx="6218444" cy="380777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BD5F664-7719-2387-A1EA-D222C57EE2A8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4846246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Lowest label prediction</a:t>
            </a:r>
            <a:endParaRPr lang="nl-NL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FEA9F9-E940-FEA7-B9F0-2E6DA128185B}"/>
              </a:ext>
            </a:extLst>
          </p:cNvPr>
          <p:cNvSpPr txBox="1"/>
          <p:nvPr/>
        </p:nvSpPr>
        <p:spPr>
          <a:xfrm>
            <a:off x="732892" y="1535183"/>
            <a:ext cx="863738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Harmonized labels to train K-NN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Including a threshold of 0.2 for unknown -&gt; filter 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~520000 -&gt; ~500000 cells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6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D5F664-7719-2387-A1EA-D222C57EE2A8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4846246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Lowest label prediction</a:t>
            </a:r>
            <a:endParaRPr lang="nl-NL" sz="28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82EACB-EC92-0814-3CFB-6F85B3E91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450" y="1589250"/>
            <a:ext cx="5759225" cy="41905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12A077-0CD1-D220-8B8B-8C132B681521}"/>
              </a:ext>
            </a:extLst>
          </p:cNvPr>
          <p:cNvSpPr txBox="1"/>
          <p:nvPr/>
        </p:nvSpPr>
        <p:spPr>
          <a:xfrm>
            <a:off x="732892" y="1535183"/>
            <a:ext cx="863738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Included intronic region mapping resulted 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less filtered cells and reclassification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331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D5F664-7719-2387-A1EA-D222C57EE2A8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4846246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Lowest label prediction</a:t>
            </a:r>
            <a:endParaRPr lang="nl-NL" sz="28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45C8C0-87EF-F8E3-64F0-9C99E197F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93" y="1589250"/>
            <a:ext cx="5897157" cy="41833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FCC278-93E2-BEFC-71D5-1783096C8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50" y="1589250"/>
            <a:ext cx="5669213" cy="418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7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5455" y="6153579"/>
            <a:ext cx="5974419" cy="399492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8533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Neuron-only hierarchy tree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408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8C5C0-CD3A-5A92-5F8F-45F0040B52E0}"/>
              </a:ext>
            </a:extLst>
          </p:cNvPr>
          <p:cNvSpPr txBox="1"/>
          <p:nvPr/>
        </p:nvSpPr>
        <p:spPr>
          <a:xfrm>
            <a:off x="753212" y="1535183"/>
            <a:ext cx="863738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use cells that have original neuron label AND is predicted as neuron (~130000 cells)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resolution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highest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level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except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Siletti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still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contained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labels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many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cells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resolution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highest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level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465D2F-8560-2491-934F-AFC7CB86D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733" y="3014569"/>
            <a:ext cx="2718791" cy="3044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2FA3DC-E430-C258-8C44-203731748E49}"/>
              </a:ext>
            </a:extLst>
          </p:cNvPr>
          <p:cNvSpPr txBox="1"/>
          <p:nvPr/>
        </p:nvSpPr>
        <p:spPr>
          <a:xfrm>
            <a:off x="5791200" y="4064000"/>
            <a:ext cx="2358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VS</a:t>
            </a:r>
            <a:endParaRPr lang="nl-N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D286B1-FFF7-3F4E-9A76-48D4C9CAC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381" y="2788800"/>
            <a:ext cx="3518061" cy="325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87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VTA-specific subtypes (van </a:t>
            </a:r>
            <a:r>
              <a:rPr lang="en-US" sz="2800" b="1" dirty="0" err="1"/>
              <a:t>Regteren</a:t>
            </a:r>
            <a:r>
              <a:rPr lang="en-US" sz="2800" b="1" dirty="0"/>
              <a:t> </a:t>
            </a:r>
            <a:r>
              <a:rPr lang="en-US" sz="2800" b="1" dirty="0" err="1"/>
              <a:t>Altena</a:t>
            </a:r>
            <a:r>
              <a:rPr lang="en-US" sz="2800" b="1" dirty="0"/>
              <a:t>)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DE688-C6DD-DE99-112A-11B7B3E4C8F5}"/>
              </a:ext>
            </a:extLst>
          </p:cNvPr>
          <p:cNvSpPr txBox="1"/>
          <p:nvPr/>
        </p:nvSpPr>
        <p:spPr>
          <a:xfrm>
            <a:off x="923180" y="1535183"/>
            <a:ext cx="863738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Green: Leaf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//: branch path to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Altena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=: identical label, ~:sublabels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F69449-9426-D272-1E6A-9F12C87AE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78868B-33D9-055F-10DF-74B585B06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2" y="2332480"/>
            <a:ext cx="11810669" cy="382109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6E4008-7518-67CD-BE38-04D1C60FC392}"/>
              </a:ext>
            </a:extLst>
          </p:cNvPr>
          <p:cNvCxnSpPr/>
          <p:nvPr/>
        </p:nvCxnSpPr>
        <p:spPr>
          <a:xfrm flipH="1">
            <a:off x="9154160" y="2920178"/>
            <a:ext cx="1645920" cy="182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C897DC-22B9-6E1F-6F94-F99F493BD6F8}"/>
              </a:ext>
            </a:extLst>
          </p:cNvPr>
          <p:cNvCxnSpPr/>
          <p:nvPr/>
        </p:nvCxnSpPr>
        <p:spPr>
          <a:xfrm flipH="1">
            <a:off x="9245600" y="5949625"/>
            <a:ext cx="15544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413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VTA-specific subtypes (van </a:t>
            </a:r>
            <a:r>
              <a:rPr lang="en-US" sz="2800" b="1" dirty="0" err="1"/>
              <a:t>Regteren</a:t>
            </a:r>
            <a:r>
              <a:rPr lang="en-US" sz="2800" b="1" dirty="0"/>
              <a:t> </a:t>
            </a:r>
            <a:r>
              <a:rPr lang="en-US" sz="2800" b="1" dirty="0" err="1"/>
              <a:t>Altena</a:t>
            </a:r>
            <a:r>
              <a:rPr lang="en-US" sz="2800" b="1" dirty="0"/>
              <a:t>)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DE688-C6DD-DE99-112A-11B7B3E4C8F5}"/>
              </a:ext>
            </a:extLst>
          </p:cNvPr>
          <p:cNvSpPr txBox="1"/>
          <p:nvPr/>
        </p:nvSpPr>
        <p:spPr>
          <a:xfrm>
            <a:off x="923180" y="1535183"/>
            <a:ext cx="863738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Green: Leaf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//: branch path to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Altena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label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=: identical label, ~:sublabels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F69449-9426-D272-1E6A-9F12C87AE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78868B-33D9-055F-10DF-74B585B06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2" y="2332480"/>
            <a:ext cx="11810669" cy="382109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6E4008-7518-67CD-BE38-04D1C60FC392}"/>
              </a:ext>
            </a:extLst>
          </p:cNvPr>
          <p:cNvCxnSpPr/>
          <p:nvPr/>
        </p:nvCxnSpPr>
        <p:spPr>
          <a:xfrm flipH="1">
            <a:off x="9245600" y="3402395"/>
            <a:ext cx="1645920" cy="182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C897DC-22B9-6E1F-6F94-F99F493BD6F8}"/>
              </a:ext>
            </a:extLst>
          </p:cNvPr>
          <p:cNvCxnSpPr/>
          <p:nvPr/>
        </p:nvCxnSpPr>
        <p:spPr>
          <a:xfrm flipH="1">
            <a:off x="10464274" y="5268905"/>
            <a:ext cx="15544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811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7559675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Acknowledgements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2B26A-83E8-A74F-5861-82A3200839AA}"/>
              </a:ext>
            </a:extLst>
          </p:cNvPr>
          <p:cNvSpPr txBox="1"/>
          <p:nvPr/>
        </p:nvSpPr>
        <p:spPr>
          <a:xfrm>
            <a:off x="1175176" y="1847429"/>
            <a:ext cx="2740119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Basak Lab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Onur Basak</a:t>
            </a:r>
          </a:p>
          <a:p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Tiziana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Hey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Abdool Al-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Khaledi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Cecile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Herbermann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B3059-0DC3-886E-6ACD-CC9CA4A9862C}"/>
              </a:ext>
            </a:extLst>
          </p:cNvPr>
          <p:cNvSpPr txBox="1"/>
          <p:nvPr/>
        </p:nvSpPr>
        <p:spPr>
          <a:xfrm>
            <a:off x="4588042" y="1850560"/>
            <a:ext cx="308361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Hol Lab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Anna van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Regteren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Altena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C79E2-B5EE-5DE6-0398-F5BC0D0DE9A0}"/>
              </a:ext>
            </a:extLst>
          </p:cNvPr>
          <p:cNvSpPr txBox="1"/>
          <p:nvPr/>
        </p:nvSpPr>
        <p:spPr>
          <a:xfrm>
            <a:off x="8060301" y="1746493"/>
            <a:ext cx="308361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Others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Kimberly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Siletti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 descr="A screenshot of a computer screen">
            <a:extLst>
              <a:ext uri="{FF2B5EF4-FFF2-40B4-BE49-F238E27FC236}">
                <a16:creationId xmlns:a16="http://schemas.microsoft.com/office/drawing/2014/main" id="{5D593E42-3097-9F47-D0C7-FE1B7BDBE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57" y="3423847"/>
            <a:ext cx="9336860" cy="25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53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More tests: intronic mapping regress and highly-variable genes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" name="Picture 10" descr="A picture containing text, map, diagram&#10;&#10;Description automatically generated">
            <a:extLst>
              <a:ext uri="{FF2B5EF4-FFF2-40B4-BE49-F238E27FC236}">
                <a16:creationId xmlns:a16="http://schemas.microsoft.com/office/drawing/2014/main" id="{38251B7F-1E89-9653-7A7C-F0A577257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386" r="28784"/>
          <a:stretch/>
        </p:blipFill>
        <p:spPr>
          <a:xfrm>
            <a:off x="2855355" y="1835988"/>
            <a:ext cx="6484464" cy="450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17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Smajic</a:t>
            </a:r>
            <a:r>
              <a:rPr lang="en-US" sz="2800" b="1" dirty="0"/>
              <a:t> atlas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 descr="A picture containing text, screenshot, map&#10;&#10;Description automatically generated">
            <a:extLst>
              <a:ext uri="{FF2B5EF4-FFF2-40B4-BE49-F238E27FC236}">
                <a16:creationId xmlns:a16="http://schemas.microsoft.com/office/drawing/2014/main" id="{4EA4D44B-342D-9CB4-15A3-39595806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42" y="1788485"/>
            <a:ext cx="5280554" cy="3793266"/>
          </a:xfrm>
          <a:prstGeom prst="rect">
            <a:avLst/>
          </a:prstGeom>
        </p:spPr>
      </p:pic>
      <p:pic>
        <p:nvPicPr>
          <p:cNvPr id="9" name="Picture 8" descr="A picture containing text, screenshot, map&#10;&#10;Description automatically generated">
            <a:extLst>
              <a:ext uri="{FF2B5EF4-FFF2-40B4-BE49-F238E27FC236}">
                <a16:creationId xmlns:a16="http://schemas.microsoft.com/office/drawing/2014/main" id="{6E572764-0C4C-17B9-96F2-3D90B052B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813" y="1788485"/>
            <a:ext cx="5730834" cy="37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12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4FC9-3B7E-A5D5-20DD-227996CE1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176" y="908375"/>
            <a:ext cx="7559675" cy="1253617"/>
          </a:xfrm>
        </p:spPr>
        <p:txBody>
          <a:bodyPr/>
          <a:lstStyle/>
          <a:p>
            <a:r>
              <a:rPr lang="en-US" sz="2800" dirty="0"/>
              <a:t>Ventral Midbrain</a:t>
            </a:r>
            <a:endParaRPr lang="nl-NL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EB67CF-DAC8-F9F0-D0C8-C7CF424E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E073D2-84BB-2FD7-D49E-9BA79C72E4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Picture 7" descr="A blue and white jellyfish&#10;&#10;Description automatically generated with low confidence">
            <a:extLst>
              <a:ext uri="{FF2B5EF4-FFF2-40B4-BE49-F238E27FC236}">
                <a16:creationId xmlns:a16="http://schemas.microsoft.com/office/drawing/2014/main" id="{337D1364-B06B-ECFE-9AA1-BD457C27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651" y="1255382"/>
            <a:ext cx="5892401" cy="4060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C25828-58EE-40F3-C883-BACCED2773E4}"/>
              </a:ext>
            </a:extLst>
          </p:cNvPr>
          <p:cNvSpPr txBox="1"/>
          <p:nvPr/>
        </p:nvSpPr>
        <p:spPr>
          <a:xfrm>
            <a:off x="953661" y="2030309"/>
            <a:ext cx="4504748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Role 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Reward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Regulation of emotion, motivation and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Problem: High heterogenity, low 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453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Smajic</a:t>
            </a:r>
            <a:r>
              <a:rPr lang="en-US" sz="2800" b="1" dirty="0"/>
              <a:t> samples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1D78C408-C5A2-FE26-2EEF-6A6FA9A2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51" y="1376881"/>
            <a:ext cx="9699948" cy="45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57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Smajic</a:t>
            </a:r>
            <a:r>
              <a:rPr lang="en-US" sz="2800" b="1" dirty="0"/>
              <a:t> markers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0D83B8-3211-81EF-FF12-2202288FF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068" y="1798572"/>
            <a:ext cx="8513018" cy="3809982"/>
          </a:xfrm>
          <a:prstGeom prst="rect">
            <a:avLst/>
          </a:prstGeom>
        </p:spPr>
      </p:pic>
      <p:pic>
        <p:nvPicPr>
          <p:cNvPr id="11" name="Picture 10" descr="A picture containing text, screenshot, map&#10;&#10;Description automatically generated">
            <a:extLst>
              <a:ext uri="{FF2B5EF4-FFF2-40B4-BE49-F238E27FC236}">
                <a16:creationId xmlns:a16="http://schemas.microsoft.com/office/drawing/2014/main" id="{88D54AEE-3347-658D-B88E-AA84A1667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4" y="2558513"/>
            <a:ext cx="3459864" cy="22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73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Siletti</a:t>
            </a:r>
            <a:r>
              <a:rPr lang="en-US" sz="2800" b="1" dirty="0"/>
              <a:t> samples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DD6EB403-7A6F-FFA4-30E2-DAAB385A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784" y="209912"/>
            <a:ext cx="5863040" cy="587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68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9537648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 err="1"/>
              <a:t>Altena</a:t>
            </a:r>
            <a:r>
              <a:rPr lang="en-US" sz="2800" b="1" dirty="0"/>
              <a:t> samples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5F700981-ECE8-5EF1-EC18-55862F98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614" y="467463"/>
            <a:ext cx="5844490" cy="5523150"/>
          </a:xfrm>
          <a:prstGeom prst="rect">
            <a:avLst/>
          </a:prstGeom>
        </p:spPr>
      </p:pic>
      <p:pic>
        <p:nvPicPr>
          <p:cNvPr id="10" name="Picture 9" descr="A close-up of a cell&#10;&#10;Description automatically generated">
            <a:extLst>
              <a:ext uri="{FF2B5EF4-FFF2-40B4-BE49-F238E27FC236}">
                <a16:creationId xmlns:a16="http://schemas.microsoft.com/office/drawing/2014/main" id="{C848DD7D-9E90-915B-6DB4-04875FCFC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02" y="2161992"/>
            <a:ext cx="4961734" cy="338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36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6" y="908375"/>
            <a:ext cx="7559675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Recap: Original Goals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2B26A-83E8-A74F-5861-82A3200839AA}"/>
              </a:ext>
            </a:extLst>
          </p:cNvPr>
          <p:cNvSpPr txBox="1"/>
          <p:nvPr/>
        </p:nvSpPr>
        <p:spPr>
          <a:xfrm>
            <a:off x="923180" y="1535183"/>
            <a:ext cx="863738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Integrate multiple atlases into one unified human (ventral) midbrain atlas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Determine hierarchical relations between previously identified cell types by the authors of the atlases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Determine (new) cell types, functions and potential marker genes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 descr="A screenshot of a computer screen">
            <a:extLst>
              <a:ext uri="{FF2B5EF4-FFF2-40B4-BE49-F238E27FC236}">
                <a16:creationId xmlns:a16="http://schemas.microsoft.com/office/drawing/2014/main" id="{4916EBF2-27ED-BAC0-C9AC-394625C37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57" y="3423847"/>
            <a:ext cx="9336860" cy="25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71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Previously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Integration methods to evaluate: scVI, Harmony and Scanorama</a:t>
            </a:r>
          </a:p>
          <a:p>
            <a:pPr lvl="0"/>
            <a:endParaRPr lang="en-US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 descr="A colorful splatter on a white background&#10;&#10;Description automatically generated">
            <a:extLst>
              <a:ext uri="{FF2B5EF4-FFF2-40B4-BE49-F238E27FC236}">
                <a16:creationId xmlns:a16="http://schemas.microsoft.com/office/drawing/2014/main" id="{ECA33E3B-F754-9393-748E-7433E7A67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75" y="2161992"/>
            <a:ext cx="4260752" cy="335890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906CA15-A4C9-34B2-5D21-AEF1188DEF0B}"/>
              </a:ext>
            </a:extLst>
          </p:cNvPr>
          <p:cNvSpPr/>
          <p:nvPr/>
        </p:nvSpPr>
        <p:spPr>
          <a:xfrm>
            <a:off x="5644421" y="3676689"/>
            <a:ext cx="1030253" cy="31085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colorful blotches with text&#10;&#10;Description automatically generated">
            <a:extLst>
              <a:ext uri="{FF2B5EF4-FFF2-40B4-BE49-F238E27FC236}">
                <a16:creationId xmlns:a16="http://schemas.microsoft.com/office/drawing/2014/main" id="{510E05E2-342F-B320-B53A-534C2BF52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303" y="2161992"/>
            <a:ext cx="4353211" cy="34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12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Initial evaluation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 descr="A chart with green and purple circles&#10;&#10;Description automatically generated">
            <a:extLst>
              <a:ext uri="{FF2B5EF4-FFF2-40B4-BE49-F238E27FC236}">
                <a16:creationId xmlns:a16="http://schemas.microsoft.com/office/drawing/2014/main" id="{34CE31E6-622B-F555-9FF6-0AC5DE719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44" t="14638" r="16400" b="12936"/>
          <a:stretch/>
        </p:blipFill>
        <p:spPr>
          <a:xfrm>
            <a:off x="405986" y="1832928"/>
            <a:ext cx="7483151" cy="337875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D671701-2A75-A5F2-FCCE-5711B9C24559}"/>
              </a:ext>
            </a:extLst>
          </p:cNvPr>
          <p:cNvSpPr txBox="1">
            <a:spLocks/>
          </p:cNvSpPr>
          <p:nvPr/>
        </p:nvSpPr>
        <p:spPr>
          <a:xfrm>
            <a:off x="8047614" y="1029579"/>
            <a:ext cx="4147561" cy="30046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400" b="1" dirty="0"/>
              <a:t>Hyperparameter tuning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/>
              <a:t># High-Variance Genes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/>
              <a:t># Latent Features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/>
              <a:t># Hidden Layer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/>
              <a:t># Hidden Nodes</a:t>
            </a:r>
          </a:p>
          <a:p>
            <a:pPr lvl="0"/>
            <a:endParaRPr lang="en-US" sz="1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D1ED30-805C-6550-DD65-32886CA8C244}"/>
              </a:ext>
            </a:extLst>
          </p:cNvPr>
          <p:cNvSpPr txBox="1"/>
          <p:nvPr/>
        </p:nvSpPr>
        <p:spPr>
          <a:xfrm>
            <a:off x="3404956" y="5906473"/>
            <a:ext cx="837569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00" b="0" i="0" dirty="0" err="1">
                <a:solidFill>
                  <a:srgbClr val="222222"/>
                </a:solidFill>
                <a:effectLst/>
                <a:latin typeface="+mj-lt"/>
              </a:rPr>
              <a:t>Steuernagel</a:t>
            </a:r>
            <a:r>
              <a:rPr lang="nl-NL" sz="1000" b="0" i="0" dirty="0">
                <a:solidFill>
                  <a:srgbClr val="222222"/>
                </a:solidFill>
                <a:effectLst/>
                <a:latin typeface="+mj-lt"/>
              </a:rPr>
              <a:t>, L., Lam, B.Y.H., </a:t>
            </a:r>
            <a:r>
              <a:rPr lang="nl-NL" sz="1000" b="0" i="0" dirty="0" err="1">
                <a:solidFill>
                  <a:srgbClr val="222222"/>
                </a:solidFill>
                <a:effectLst/>
                <a:latin typeface="+mj-lt"/>
              </a:rPr>
              <a:t>Klemm</a:t>
            </a:r>
            <a:r>
              <a:rPr lang="nl-NL" sz="1000" b="0" i="0" dirty="0">
                <a:solidFill>
                  <a:srgbClr val="222222"/>
                </a:solidFill>
                <a:effectLst/>
                <a:latin typeface="+mj-lt"/>
              </a:rPr>
              <a:t>, P. </a:t>
            </a:r>
            <a:r>
              <a:rPr lang="nl-NL" sz="1000" b="0" i="1" dirty="0">
                <a:solidFill>
                  <a:srgbClr val="222222"/>
                </a:solidFill>
                <a:effectLst/>
                <a:latin typeface="+mj-lt"/>
              </a:rPr>
              <a:t>et al.</a:t>
            </a:r>
            <a:r>
              <a:rPr lang="nl-NL" sz="1000" b="0" i="0" dirty="0">
                <a:solidFill>
                  <a:srgbClr val="222222"/>
                </a:solidFill>
                <a:effectLst/>
                <a:latin typeface="+mj-lt"/>
              </a:rPr>
              <a:t> </a:t>
            </a:r>
            <a:r>
              <a:rPr lang="nl-NL" sz="1000" b="0" i="0" dirty="0" err="1">
                <a:solidFill>
                  <a:srgbClr val="222222"/>
                </a:solidFill>
                <a:effectLst/>
                <a:latin typeface="+mj-lt"/>
              </a:rPr>
              <a:t>HypoMap</a:t>
            </a:r>
            <a:r>
              <a:rPr lang="nl-NL" sz="1000" b="0" i="0" dirty="0">
                <a:solidFill>
                  <a:srgbClr val="222222"/>
                </a:solidFill>
                <a:effectLst/>
                <a:latin typeface="+mj-lt"/>
              </a:rPr>
              <a:t>—a </a:t>
            </a:r>
            <a:r>
              <a:rPr lang="nl-NL" sz="1000" b="0" i="0" dirty="0" err="1">
                <a:solidFill>
                  <a:srgbClr val="222222"/>
                </a:solidFill>
                <a:effectLst/>
                <a:latin typeface="+mj-lt"/>
              </a:rPr>
              <a:t>unified</a:t>
            </a:r>
            <a:r>
              <a:rPr lang="nl-NL" sz="1000" b="0" i="0" dirty="0">
                <a:solidFill>
                  <a:srgbClr val="222222"/>
                </a:solidFill>
                <a:effectLst/>
                <a:latin typeface="+mj-lt"/>
              </a:rPr>
              <a:t> single-</a:t>
            </a:r>
            <a:r>
              <a:rPr lang="nl-NL" sz="1000" b="0" i="0" dirty="0" err="1">
                <a:solidFill>
                  <a:srgbClr val="222222"/>
                </a:solidFill>
                <a:effectLst/>
                <a:latin typeface="+mj-lt"/>
              </a:rPr>
              <a:t>cell</a:t>
            </a:r>
            <a:r>
              <a:rPr lang="nl-NL" sz="1000" b="0" i="0" dirty="0">
                <a:solidFill>
                  <a:srgbClr val="222222"/>
                </a:solidFill>
                <a:effectLst/>
                <a:latin typeface="+mj-lt"/>
              </a:rPr>
              <a:t> gene </a:t>
            </a:r>
            <a:r>
              <a:rPr lang="nl-NL" sz="1000" b="0" i="0" dirty="0" err="1">
                <a:solidFill>
                  <a:srgbClr val="222222"/>
                </a:solidFill>
                <a:effectLst/>
                <a:latin typeface="+mj-lt"/>
              </a:rPr>
              <a:t>expression</a:t>
            </a:r>
            <a:r>
              <a:rPr lang="nl-NL" sz="1000" b="0" i="0" dirty="0">
                <a:solidFill>
                  <a:srgbClr val="222222"/>
                </a:solidFill>
                <a:effectLst/>
                <a:latin typeface="+mj-lt"/>
              </a:rPr>
              <a:t> atlas of </a:t>
            </a:r>
            <a:r>
              <a:rPr lang="nl-NL" sz="1000" b="0" i="0" dirty="0" err="1">
                <a:solidFill>
                  <a:srgbClr val="222222"/>
                </a:solidFill>
                <a:effectLst/>
                <a:latin typeface="+mj-lt"/>
              </a:rPr>
              <a:t>the</a:t>
            </a:r>
            <a:r>
              <a:rPr lang="nl-NL" sz="1000" b="0" i="0" dirty="0">
                <a:solidFill>
                  <a:srgbClr val="222222"/>
                </a:solidFill>
                <a:effectLst/>
                <a:latin typeface="+mj-lt"/>
              </a:rPr>
              <a:t> </a:t>
            </a:r>
            <a:r>
              <a:rPr lang="nl-NL" sz="1000" b="0" i="0" dirty="0" err="1">
                <a:solidFill>
                  <a:srgbClr val="222222"/>
                </a:solidFill>
                <a:effectLst/>
                <a:latin typeface="+mj-lt"/>
              </a:rPr>
              <a:t>murine</a:t>
            </a:r>
            <a:r>
              <a:rPr lang="nl-NL" sz="1000" b="0" i="0" dirty="0">
                <a:solidFill>
                  <a:srgbClr val="222222"/>
                </a:solidFill>
                <a:effectLst/>
                <a:latin typeface="+mj-lt"/>
              </a:rPr>
              <a:t> hypothalamus. </a:t>
            </a:r>
            <a:r>
              <a:rPr lang="nl-NL" sz="1000" b="0" i="1" dirty="0">
                <a:solidFill>
                  <a:srgbClr val="222222"/>
                </a:solidFill>
                <a:effectLst/>
                <a:latin typeface="+mj-lt"/>
              </a:rPr>
              <a:t>Nat </a:t>
            </a:r>
            <a:r>
              <a:rPr lang="nl-NL" sz="1000" b="0" i="1" dirty="0" err="1">
                <a:solidFill>
                  <a:srgbClr val="222222"/>
                </a:solidFill>
                <a:effectLst/>
                <a:latin typeface="+mj-lt"/>
              </a:rPr>
              <a:t>Metab</a:t>
            </a:r>
            <a:r>
              <a:rPr lang="nl-NL" sz="1000" b="0" i="0" dirty="0">
                <a:solidFill>
                  <a:srgbClr val="222222"/>
                </a:solidFill>
                <a:effectLst/>
                <a:latin typeface="+mj-lt"/>
              </a:rPr>
              <a:t> </a:t>
            </a:r>
            <a:r>
              <a:rPr lang="nl-NL" sz="1000" b="1" i="0" dirty="0">
                <a:solidFill>
                  <a:srgbClr val="222222"/>
                </a:solidFill>
                <a:effectLst/>
                <a:latin typeface="+mj-lt"/>
              </a:rPr>
              <a:t>4</a:t>
            </a:r>
            <a:r>
              <a:rPr lang="nl-NL" sz="1000" b="0" i="0" dirty="0">
                <a:solidFill>
                  <a:srgbClr val="222222"/>
                </a:solidFill>
                <a:effectLst/>
                <a:latin typeface="+mj-lt"/>
              </a:rPr>
              <a:t>, 1402–1419 (2022).</a:t>
            </a:r>
            <a:endParaRPr lang="nl-NL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3584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4" y="909168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Label harmonization with scHPL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DE688-C6DD-DE99-112A-11B7B3E4C8F5}"/>
              </a:ext>
            </a:extLst>
          </p:cNvPr>
          <p:cNvSpPr txBox="1"/>
          <p:nvPr/>
        </p:nvSpPr>
        <p:spPr>
          <a:xfrm>
            <a:off x="732892" y="1535183"/>
            <a:ext cx="863738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Problem: Unique labels, specific resolution levels and no annotation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Iteratively train classifier on new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Labeled data only for hierarchy tree construction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Harmonize on lowest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1B3F19-7352-7E6F-DA78-42D19AA0FC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3639D6-6A46-E501-D91C-CCF44FE04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25" y="2749392"/>
            <a:ext cx="6204553" cy="2905391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ABFE8F4-0D30-0941-992C-12CB743A82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9" t="60401" r="51078" b="15055"/>
          <a:stretch/>
        </p:blipFill>
        <p:spPr>
          <a:xfrm>
            <a:off x="6481229" y="3303580"/>
            <a:ext cx="5424697" cy="155646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49F092-9409-D6F0-EC27-FB447AC78532}"/>
              </a:ext>
            </a:extLst>
          </p:cNvPr>
          <p:cNvCxnSpPr>
            <a:cxnSpLocks/>
          </p:cNvCxnSpPr>
          <p:nvPr/>
        </p:nvCxnSpPr>
        <p:spPr>
          <a:xfrm>
            <a:off x="7660432" y="3544131"/>
            <a:ext cx="0" cy="13159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8BE54A5-182A-31FA-30EE-870444D5E694}"/>
              </a:ext>
            </a:extLst>
          </p:cNvPr>
          <p:cNvSpPr txBox="1"/>
          <p:nvPr/>
        </p:nvSpPr>
        <p:spPr>
          <a:xfrm>
            <a:off x="158925" y="5710991"/>
            <a:ext cx="786593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050" b="0" i="0" dirty="0">
                <a:solidFill>
                  <a:srgbClr val="222222"/>
                </a:solidFill>
                <a:effectLst/>
                <a:latin typeface="+mj-lt"/>
              </a:rPr>
              <a:t>Michielsen, L., Reinders, M.J.T. &amp; </a:t>
            </a:r>
            <a:r>
              <a:rPr lang="nl-NL" sz="1050" b="0" i="0" dirty="0" err="1">
                <a:solidFill>
                  <a:srgbClr val="222222"/>
                </a:solidFill>
                <a:effectLst/>
                <a:latin typeface="+mj-lt"/>
              </a:rPr>
              <a:t>Mahfouz</a:t>
            </a:r>
            <a:r>
              <a:rPr lang="nl-NL" sz="1050" b="0" i="0" dirty="0">
                <a:solidFill>
                  <a:srgbClr val="222222"/>
                </a:solidFill>
                <a:effectLst/>
                <a:latin typeface="+mj-lt"/>
              </a:rPr>
              <a:t>, A. </a:t>
            </a:r>
            <a:r>
              <a:rPr lang="nl-NL" sz="1050" b="0" i="0" dirty="0" err="1">
                <a:solidFill>
                  <a:srgbClr val="222222"/>
                </a:solidFill>
                <a:effectLst/>
                <a:latin typeface="+mj-lt"/>
              </a:rPr>
              <a:t>Hierarchical</a:t>
            </a:r>
            <a:r>
              <a:rPr lang="nl-NL" sz="1050" b="0" i="0" dirty="0">
                <a:solidFill>
                  <a:srgbClr val="222222"/>
                </a:solidFill>
                <a:effectLst/>
                <a:latin typeface="+mj-lt"/>
              </a:rPr>
              <a:t> </a:t>
            </a:r>
            <a:r>
              <a:rPr lang="nl-NL" sz="1050" b="0" i="0" dirty="0" err="1">
                <a:solidFill>
                  <a:srgbClr val="222222"/>
                </a:solidFill>
                <a:effectLst/>
                <a:latin typeface="+mj-lt"/>
              </a:rPr>
              <a:t>progressive</a:t>
            </a:r>
            <a:r>
              <a:rPr lang="nl-NL" sz="1050" b="0" i="0" dirty="0">
                <a:solidFill>
                  <a:srgbClr val="222222"/>
                </a:solidFill>
                <a:effectLst/>
                <a:latin typeface="+mj-lt"/>
              </a:rPr>
              <a:t> </a:t>
            </a:r>
            <a:r>
              <a:rPr lang="nl-NL" sz="1050" b="0" i="0" dirty="0" err="1">
                <a:solidFill>
                  <a:srgbClr val="222222"/>
                </a:solidFill>
                <a:effectLst/>
                <a:latin typeface="+mj-lt"/>
              </a:rPr>
              <a:t>learning</a:t>
            </a:r>
            <a:r>
              <a:rPr lang="nl-NL" sz="1050" b="0" i="0" dirty="0">
                <a:solidFill>
                  <a:srgbClr val="222222"/>
                </a:solidFill>
                <a:effectLst/>
                <a:latin typeface="+mj-lt"/>
              </a:rPr>
              <a:t> of </a:t>
            </a:r>
            <a:r>
              <a:rPr lang="nl-NL" sz="1050" b="0" i="0" dirty="0" err="1">
                <a:solidFill>
                  <a:srgbClr val="222222"/>
                </a:solidFill>
                <a:effectLst/>
                <a:latin typeface="+mj-lt"/>
              </a:rPr>
              <a:t>cell</a:t>
            </a:r>
            <a:r>
              <a:rPr lang="nl-NL" sz="1050" b="0" i="0" dirty="0">
                <a:solidFill>
                  <a:srgbClr val="222222"/>
                </a:solidFill>
                <a:effectLst/>
                <a:latin typeface="+mj-lt"/>
              </a:rPr>
              <a:t> </a:t>
            </a:r>
            <a:r>
              <a:rPr lang="nl-NL" sz="1050" b="0" i="0" dirty="0" err="1">
                <a:solidFill>
                  <a:srgbClr val="222222"/>
                </a:solidFill>
                <a:effectLst/>
                <a:latin typeface="+mj-lt"/>
              </a:rPr>
              <a:t>identities</a:t>
            </a:r>
            <a:r>
              <a:rPr lang="nl-NL" sz="1050" b="0" i="0" dirty="0">
                <a:solidFill>
                  <a:srgbClr val="222222"/>
                </a:solidFill>
                <a:effectLst/>
                <a:latin typeface="+mj-lt"/>
              </a:rPr>
              <a:t> in single-</a:t>
            </a:r>
            <a:r>
              <a:rPr lang="nl-NL" sz="1050" b="0" i="0" dirty="0" err="1">
                <a:solidFill>
                  <a:srgbClr val="222222"/>
                </a:solidFill>
                <a:effectLst/>
                <a:latin typeface="+mj-lt"/>
              </a:rPr>
              <a:t>cell</a:t>
            </a:r>
            <a:r>
              <a:rPr lang="nl-NL" sz="1050" b="0" i="0" dirty="0">
                <a:solidFill>
                  <a:srgbClr val="222222"/>
                </a:solidFill>
                <a:effectLst/>
                <a:latin typeface="+mj-lt"/>
              </a:rPr>
              <a:t> data. </a:t>
            </a:r>
            <a:r>
              <a:rPr lang="nl-NL" sz="1050" b="0" i="1" dirty="0">
                <a:solidFill>
                  <a:srgbClr val="222222"/>
                </a:solidFill>
                <a:effectLst/>
                <a:latin typeface="+mj-lt"/>
              </a:rPr>
              <a:t>Nat </a:t>
            </a:r>
            <a:r>
              <a:rPr lang="nl-NL" sz="1050" b="0" i="1" dirty="0" err="1">
                <a:solidFill>
                  <a:srgbClr val="222222"/>
                </a:solidFill>
                <a:effectLst/>
                <a:latin typeface="+mj-lt"/>
              </a:rPr>
              <a:t>Commun</a:t>
            </a:r>
            <a:r>
              <a:rPr lang="nl-NL" sz="1050" b="0" i="0" dirty="0">
                <a:solidFill>
                  <a:srgbClr val="222222"/>
                </a:solidFill>
                <a:effectLst/>
                <a:latin typeface="+mj-lt"/>
              </a:rPr>
              <a:t> </a:t>
            </a:r>
            <a:r>
              <a:rPr lang="nl-NL" sz="1050" b="1" i="0" dirty="0">
                <a:solidFill>
                  <a:srgbClr val="222222"/>
                </a:solidFill>
                <a:effectLst/>
                <a:latin typeface="+mj-lt"/>
              </a:rPr>
              <a:t>12</a:t>
            </a:r>
            <a:r>
              <a:rPr lang="nl-NL" sz="1050" b="0" i="0" dirty="0">
                <a:solidFill>
                  <a:srgbClr val="222222"/>
                </a:solidFill>
                <a:effectLst/>
                <a:latin typeface="+mj-lt"/>
              </a:rPr>
              <a:t>, 2799 (2021)</a:t>
            </a:r>
            <a:endParaRPr lang="nl-NL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5468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# High-Variance Genes and Latent Features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C62064E-9C44-DB4F-B398-8DB787A5B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80" t="16138" r="3290" b="14774"/>
          <a:stretch/>
        </p:blipFill>
        <p:spPr>
          <a:xfrm>
            <a:off x="1345612" y="3135550"/>
            <a:ext cx="9674389" cy="2019908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F1B0FC39-B79C-2B24-E205-EECE8810D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80" t="16138" r="3290" b="11863"/>
          <a:stretch/>
        </p:blipFill>
        <p:spPr>
          <a:xfrm>
            <a:off x="1345611" y="1721796"/>
            <a:ext cx="9674389" cy="210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2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# Hidden Layer and Nodes</a:t>
            </a:r>
            <a:endParaRPr lang="nl-NL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3DE18BA6-A462-82DD-A322-2CA346B7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56" t="14775" r="3213" b="11774"/>
          <a:stretch/>
        </p:blipFill>
        <p:spPr>
          <a:xfrm>
            <a:off x="1409984" y="3050853"/>
            <a:ext cx="9674389" cy="214752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5438667-F3ED-4BC1-DD55-F781CC0247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80" t="14775" r="3289" b="11773"/>
          <a:stretch/>
        </p:blipFill>
        <p:spPr>
          <a:xfrm>
            <a:off x="1409984" y="1654567"/>
            <a:ext cx="9674389" cy="214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68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9AFDA65-EAE3-274E-B30E-F03BCAFB7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39BF0-E7FA-1088-2BF4-E4190CAE9FA0}"/>
              </a:ext>
            </a:extLst>
          </p:cNvPr>
          <p:cNvSpPr txBox="1">
            <a:spLocks/>
          </p:cNvSpPr>
          <p:nvPr/>
        </p:nvSpPr>
        <p:spPr>
          <a:xfrm>
            <a:off x="1175175" y="908375"/>
            <a:ext cx="10066339" cy="1253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b="0" i="0" kern="1200">
                <a:solidFill>
                  <a:schemeClr val="tx1"/>
                </a:solidFill>
                <a:latin typeface="Merriweather Regular" panose="02060503050406030704" pitchFamily="18" charset="77"/>
                <a:ea typeface="+mj-ea"/>
                <a:cs typeface="+mj-cs"/>
              </a:defRPr>
            </a:lvl1pPr>
          </a:lstStyle>
          <a:p>
            <a:pPr lvl="0"/>
            <a:r>
              <a:rPr lang="en-US" sz="2800" b="1" dirty="0"/>
              <a:t>Whole dataset integration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E3F8E-B77B-EEDC-6635-A3A7A766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11" descr="A group of different colored spots&#10;&#10;Description automatically generated">
            <a:extLst>
              <a:ext uri="{FF2B5EF4-FFF2-40B4-BE49-F238E27FC236}">
                <a16:creationId xmlns:a16="http://schemas.microsoft.com/office/drawing/2014/main" id="{3F8C85B3-2996-2F3C-CD93-A5682304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950" y="2257801"/>
            <a:ext cx="7976225" cy="37999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EF77E7-0F09-5165-A59F-6BCCCFB08A4B}"/>
              </a:ext>
            </a:extLst>
          </p:cNvPr>
          <p:cNvSpPr txBox="1"/>
          <p:nvPr/>
        </p:nvSpPr>
        <p:spPr>
          <a:xfrm>
            <a:off x="732892" y="1535183"/>
            <a:ext cx="863738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Hyperparameter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2000 HVGs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90 Latent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Hidden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layers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128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Hidden</a:t>
            </a:r>
            <a:r>
              <a:rPr lang="nl-N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nodes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 descr="A colorful blots on a white background&#10;&#10;Description automatically generated">
            <a:extLst>
              <a:ext uri="{FF2B5EF4-FFF2-40B4-BE49-F238E27FC236}">
                <a16:creationId xmlns:a16="http://schemas.microsoft.com/office/drawing/2014/main" id="{BD93D046-2D17-415C-9DBA-3EC943B5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72" y="2917463"/>
            <a:ext cx="3864622" cy="306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38576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eit Utrecht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uu_powerpoint_sjabloon_NL_2019_logofied_Footer fonts embedded" id="{CE269E6F-A5F4-5D4D-A399-A1DBDA65350A}" vid="{55071774-FDAB-E845-B8EF-FF74AE44728B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Universiteit Utrecht</Template>
  <TotalTime>0</TotalTime>
  <Words>441</Words>
  <Application>Microsoft Office PowerPoint</Application>
  <PresentationFormat>Custom</PresentationFormat>
  <Paragraphs>98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Open Sans Light</vt:lpstr>
      <vt:lpstr>Calibri</vt:lpstr>
      <vt:lpstr>Arial</vt:lpstr>
      <vt:lpstr>Merriweather Regular</vt:lpstr>
      <vt:lpstr>Calibri Light</vt:lpstr>
      <vt:lpstr>Merriweather Light</vt:lpstr>
      <vt:lpstr>Verdana</vt:lpstr>
      <vt:lpstr>Open Sans</vt:lpstr>
      <vt:lpstr>Universiteit Utrecht</vt:lpstr>
      <vt:lpstr>SUPER UPDATE Integration of snRNA atlases of the adult human midbrain: Benchmarks and Label Hierarchy</vt:lpstr>
      <vt:lpstr>Ventral Midbrain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>Huissen, B. (Bas)</dc:creator>
  <cp:keywords/>
  <dc:description/>
  <cp:lastModifiedBy>Jiang, C.J.R. (Jack)</cp:lastModifiedBy>
  <cp:revision>114</cp:revision>
  <dcterms:created xsi:type="dcterms:W3CDTF">2019-07-11T08:17:54Z</dcterms:created>
  <dcterms:modified xsi:type="dcterms:W3CDTF">2023-12-03T23:37:48Z</dcterms:modified>
  <cp:category/>
</cp:coreProperties>
</file>